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6" r:id="rId20"/>
    <p:sldId id="277" r:id="rId21"/>
    <p:sldId id="274" r:id="rId22"/>
    <p:sldId id="275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357166"/>
            <a:ext cx="6929486" cy="128588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Муниципальное бюджетное общеобразовательное учреждение</a:t>
            </a:r>
            <a:b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Двинская средняя общеобразовательная школа №28</a:t>
            </a:r>
            <a:b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Georgia" pitchFamily="18" charset="0"/>
              </a:rPr>
              <a:t>Тугулымского городского округа</a:t>
            </a:r>
            <a:endParaRPr lang="ru-RU" sz="18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2643182"/>
            <a:ext cx="6172200" cy="137160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solidFill>
                  <a:srgbClr val="C00000"/>
                </a:solidFill>
                <a:latin typeface="Georgia" pitchFamily="18" charset="0"/>
              </a:rPr>
              <a:t>В начале жизни школу помню я…</a:t>
            </a:r>
            <a:endParaRPr lang="ru-RU" sz="4800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4857760"/>
            <a:ext cx="37862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</a:rPr>
              <a:t>Исполнитель: Абельмажанова Светлана,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11 класс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Georgia" pitchFamily="18" charset="0"/>
              </a:rPr>
              <a:t>Лошкова</a:t>
            </a:r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 А.А</a:t>
            </a:r>
            <a:r>
              <a:rPr lang="ru-RU" sz="2000" b="1" i="1" dirty="0" smtClean="0">
                <a:solidFill>
                  <a:schemeClr val="tx1"/>
                </a:solidFill>
                <a:latin typeface="Georgia" pitchFamily="18" charset="0"/>
              </a:rPr>
              <a:t>.(слева) </a:t>
            </a:r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и Тычинкина Г.А</a:t>
            </a:r>
            <a:r>
              <a:rPr lang="ru-RU" sz="2000" b="1" i="1" dirty="0" smtClean="0">
                <a:solidFill>
                  <a:schemeClr val="tx1"/>
                </a:solidFill>
                <a:latin typeface="Georgia" pitchFamily="18" charset="0"/>
              </a:rPr>
              <a:t>.(справа) </a:t>
            </a:r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Georgia" pitchFamily="18" charset="0"/>
              </a:rPr>
              <a:t>с учащимися школы д. </a:t>
            </a:r>
            <a:r>
              <a:rPr lang="ru-RU" sz="1800" dirty="0" err="1" smtClean="0">
                <a:solidFill>
                  <a:schemeClr val="tx1"/>
                </a:solidFill>
                <a:latin typeface="Georgia" pitchFamily="18" charset="0"/>
              </a:rPr>
              <a:t>Двинка</a:t>
            </a:r>
            <a:r>
              <a:rPr lang="ru-RU" sz="1800" dirty="0" smtClean="0">
                <a:solidFill>
                  <a:schemeClr val="tx1"/>
                </a:solidFill>
                <a:latin typeface="Georgia" pitchFamily="18" charset="0"/>
              </a:rPr>
              <a:t>  </a:t>
            </a:r>
            <a:r>
              <a:rPr lang="en-US" sz="1800" dirty="0" smtClean="0">
                <a:solidFill>
                  <a:schemeClr val="tx1"/>
                </a:solidFill>
                <a:latin typeface="Georgia" pitchFamily="18" charset="0"/>
              </a:rPr>
              <a:t>I</a:t>
            </a:r>
            <a:r>
              <a:rPr lang="ru-RU" sz="1800" dirty="0" smtClean="0">
                <a:solidFill>
                  <a:schemeClr val="tx1"/>
                </a:solidFill>
                <a:latin typeface="Georgia" pitchFamily="18" charset="0"/>
              </a:rPr>
              <a:t> ступени 1963 год</a:t>
            </a:r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</a:br>
            <a:endParaRPr lang="ru-RU" sz="24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7182"/>
            <a:ext cx="7643866" cy="5075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Баркова</a:t>
            </a:r>
            <a:r>
              <a:rPr lang="ru-RU" sz="2400" b="1" dirty="0" smtClean="0">
                <a:solidFill>
                  <a:schemeClr val="tx1"/>
                </a:solidFill>
              </a:rPr>
              <a:t>  Е.А. и </a:t>
            </a:r>
            <a:r>
              <a:rPr lang="ru-RU" sz="2400" b="1" dirty="0" err="1" smtClean="0">
                <a:solidFill>
                  <a:schemeClr val="tx1"/>
                </a:solidFill>
              </a:rPr>
              <a:t>Кондакова</a:t>
            </a:r>
            <a:r>
              <a:rPr lang="ru-RU" sz="2400" b="1" dirty="0" smtClean="0">
                <a:solidFill>
                  <a:schemeClr val="tx1"/>
                </a:solidFill>
              </a:rPr>
              <a:t> Е.Н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 учащимися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начальной школы д. Трошкова. 1941-43? год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3554" name="Рисунок 5" descr="E:\Новая папка (2)\Скан_20201119 (7).jpg"/>
          <p:cNvPicPr>
            <a:picLocks noChangeAspect="1" noChangeArrowheads="1"/>
          </p:cNvPicPr>
          <p:nvPr/>
        </p:nvPicPr>
        <p:blipFill>
          <a:blip r:embed="rId2"/>
          <a:srcRect l="22916" t="5586" r="3125" b="27728"/>
          <a:stretch>
            <a:fillRect/>
          </a:stretch>
        </p:blipFill>
        <p:spPr bwMode="auto">
          <a:xfrm>
            <a:off x="389725" y="1571612"/>
            <a:ext cx="789705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467600" cy="9175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Одно из зданий, в котором размещалась </a:t>
            </a:r>
            <a:br>
              <a:rPr lang="ru-RU" sz="2700" b="1" dirty="0" smtClean="0">
                <a:solidFill>
                  <a:schemeClr val="tx1"/>
                </a:solidFill>
              </a:rPr>
            </a:br>
            <a:r>
              <a:rPr lang="ru-RU" sz="2700" b="1" dirty="0" smtClean="0">
                <a:solidFill>
                  <a:schemeClr val="tx1"/>
                </a:solidFill>
              </a:rPr>
              <a:t>школа – семилетка в Трошково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4578" name="Рисунок 9" descr="E:\Новая папка (2)\Скан_20201119 (9)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 l="1288" t="63542" r="28510" b="7291"/>
          <a:stretch>
            <a:fillRect/>
          </a:stretch>
        </p:blipFill>
        <p:spPr bwMode="auto">
          <a:xfrm>
            <a:off x="571472" y="1500174"/>
            <a:ext cx="7572428" cy="4891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1128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Коллектив учителей школы.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центре сидит - </a:t>
            </a:r>
            <a:r>
              <a:rPr lang="ru-RU" sz="2400" b="1" dirty="0" smtClean="0">
                <a:solidFill>
                  <a:schemeClr val="tx1"/>
                </a:solidFill>
              </a:rPr>
              <a:t>директор Аничкин А.Д.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5602" name="Рисунок 11" descr="E:\Новая папка (2)\Скан_20201119 (8).jpg"/>
          <p:cNvPicPr>
            <a:picLocks noChangeAspect="1" noChangeArrowheads="1"/>
          </p:cNvPicPr>
          <p:nvPr/>
        </p:nvPicPr>
        <p:blipFill>
          <a:blip r:embed="rId2"/>
          <a:srcRect l="50781" t="3795" r="10938" b="63969"/>
          <a:stretch>
            <a:fillRect/>
          </a:stretch>
        </p:blipFill>
        <p:spPr bwMode="auto">
          <a:xfrm>
            <a:off x="571472" y="1857364"/>
            <a:ext cx="7358114" cy="444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Двинская средняя школа открыта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в 1959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3" descr="C:\Users\1\Desktop\ОТСОРТИРОВАННОЕ\АРХИВ ВЫПУСКОВ\АРХИВ ВЫПУСКОВ\ШКОЛА СТАРОЕ ЗДАНИЕ.jpeg"/>
          <p:cNvPicPr>
            <a:picLocks noChangeAspect="1" noChangeArrowheads="1"/>
          </p:cNvPicPr>
          <p:nvPr/>
        </p:nvPicPr>
        <p:blipFill>
          <a:blip r:embed="rId2"/>
          <a:srcRect l="4218" r="2992"/>
          <a:stretch>
            <a:fillRect/>
          </a:stretch>
        </p:blipFill>
        <p:spPr bwMode="auto">
          <a:xfrm>
            <a:off x="357158" y="1571612"/>
            <a:ext cx="778671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467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Коллектив педагогов Двинской средней школы 1962-1963 учебный год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7650" name="Рисунок 3" descr="E:\сканы школ\Скан_20230201 (8) — копия.jpg"/>
          <p:cNvPicPr>
            <a:picLocks noChangeAspect="1" noChangeArrowheads="1"/>
          </p:cNvPicPr>
          <p:nvPr/>
        </p:nvPicPr>
        <p:blipFill>
          <a:blip r:embed="rId2"/>
          <a:srcRect l="44431" t="37845" r="1102" b="38290"/>
          <a:stretch>
            <a:fillRect/>
          </a:stretch>
        </p:blipFill>
        <p:spPr bwMode="auto">
          <a:xfrm>
            <a:off x="571472" y="1714488"/>
            <a:ext cx="7500990" cy="451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Руководители школьного </a:t>
            </a:r>
            <a:r>
              <a:rPr lang="ru-RU" sz="2800" b="1" dirty="0" err="1" smtClean="0">
                <a:solidFill>
                  <a:schemeClr val="tx1"/>
                </a:solidFill>
              </a:rPr>
              <a:t>турклуба</a:t>
            </a:r>
            <a:r>
              <a:rPr lang="ru-RU" sz="2800" b="1" dirty="0" smtClean="0">
                <a:solidFill>
                  <a:schemeClr val="tx1"/>
                </a:solidFill>
              </a:rPr>
              <a:t> «Азимут»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8674" name="Рисунок 16" descr="E:\Новая папка (2)\Скан_20201124 (5).jpg"/>
          <p:cNvPicPr>
            <a:picLocks noChangeArrowheads="1"/>
          </p:cNvPicPr>
          <p:nvPr/>
        </p:nvPicPr>
        <p:blipFill>
          <a:blip r:embed="rId2"/>
          <a:srcRect b="-95"/>
          <a:stretch>
            <a:fillRect/>
          </a:stretch>
        </p:blipFill>
        <p:spPr bwMode="auto">
          <a:xfrm>
            <a:off x="428596" y="1714488"/>
            <a:ext cx="2600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17" descr="G:\Новая папка (2)\Скан_20201119 (10).jpg"/>
          <p:cNvPicPr>
            <a:picLocks noChangeAspect="1" noChangeArrowheads="1"/>
          </p:cNvPicPr>
          <p:nvPr/>
        </p:nvPicPr>
        <p:blipFill>
          <a:blip r:embed="rId3"/>
          <a:srcRect l="5917" t="5344" r="69286" b="67354"/>
          <a:stretch>
            <a:fillRect/>
          </a:stretch>
        </p:blipFill>
        <p:spPr bwMode="auto">
          <a:xfrm>
            <a:off x="3214678" y="1714488"/>
            <a:ext cx="26670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18" descr="Скан_20201125 (2).jpg"/>
          <p:cNvPicPr>
            <a:picLocks noChangeAspect="1" noChangeArrowheads="1"/>
          </p:cNvPicPr>
          <p:nvPr/>
        </p:nvPicPr>
        <p:blipFill>
          <a:blip r:embed="rId4"/>
          <a:srcRect l="70833" t="20058" r="1042" b="22778"/>
          <a:stretch>
            <a:fillRect/>
          </a:stretch>
        </p:blipFill>
        <p:spPr bwMode="auto">
          <a:xfrm>
            <a:off x="6000760" y="1571612"/>
            <a:ext cx="2571768" cy="372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5214950"/>
            <a:ext cx="178595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Осминина Инна Дмитриевна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5357826"/>
            <a:ext cx="2071702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Тартышева</a:t>
            </a:r>
            <a:r>
              <a:rPr lang="ru-RU" dirty="0" smtClean="0">
                <a:solidFill>
                  <a:schemeClr val="tx1"/>
                </a:solidFill>
              </a:rPr>
              <a:t> Римма Павловна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5572140"/>
            <a:ext cx="228601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Барсукова Татьяна Николаевна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Руководители производственных бригад школы</a:t>
            </a:r>
            <a:endParaRPr lang="ru-RU" sz="24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9698" name="Рисунок 19" descr="C:\Users\Учитель\Desktop\Новая папка\Скан_20201125.jpg"/>
          <p:cNvPicPr>
            <a:picLocks noChangeAspect="1" noChangeArrowheads="1"/>
          </p:cNvPicPr>
          <p:nvPr/>
        </p:nvPicPr>
        <p:blipFill>
          <a:blip r:embed="rId2"/>
          <a:srcRect l="47244" t="4225" r="9592" b="52454"/>
          <a:stretch>
            <a:fillRect/>
          </a:stretch>
        </p:blipFill>
        <p:spPr bwMode="auto">
          <a:xfrm>
            <a:off x="357158" y="1785926"/>
            <a:ext cx="24479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20" descr="C:\Users\Учитель\Desktop\Новая папка\Скан_20201126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l="37701" t="2687" r="16113" b="55408"/>
          <a:stretch>
            <a:fillRect/>
          </a:stretch>
        </p:blipFill>
        <p:spPr bwMode="auto">
          <a:xfrm>
            <a:off x="2928926" y="1785926"/>
            <a:ext cx="2828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21" descr="C:\Users\Учитель\Desktop\Новая папка\Скан_20201125 (3).jpg"/>
          <p:cNvPicPr>
            <a:picLocks noChangeAspect="1" noChangeArrowheads="1"/>
          </p:cNvPicPr>
          <p:nvPr/>
        </p:nvPicPr>
        <p:blipFill>
          <a:blip r:embed="rId4">
            <a:lum bright="-20000"/>
          </a:blip>
          <a:srcRect l="53163" t="70619" r="20204" b="6255"/>
          <a:stretch>
            <a:fillRect/>
          </a:stretch>
        </p:blipFill>
        <p:spPr bwMode="auto">
          <a:xfrm>
            <a:off x="5929322" y="1643050"/>
            <a:ext cx="27051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5286388"/>
            <a:ext cx="185738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Чирко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Таисья</a:t>
            </a:r>
            <a:r>
              <a:rPr lang="ru-RU" dirty="0" smtClean="0">
                <a:solidFill>
                  <a:schemeClr val="tx1"/>
                </a:solidFill>
              </a:rPr>
              <a:t> Тимофеевна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357826"/>
            <a:ext cx="200026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Кузнецова Галина Ивановна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5357826"/>
            <a:ext cx="214314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Потанин Леонид Григорьевич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 1985 году в школе открыт историко-краеведческий музей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7" descr="C:\Users\Галина\Desktop\20211117_1243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736" y="1643050"/>
            <a:ext cx="289324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Галина\Desktop\20211117_1242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643050"/>
            <a:ext cx="289376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Галина\Desktop\20211117_1243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357430"/>
            <a:ext cx="3000396" cy="409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36841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</a:rPr>
              <a:t>В ноябре 1986 года мы переехали в здание новой каменной школы. Мы перевезли сюда все самое лучшее: наши традиции, наши успехи, наши награды и самое главное- нашу память о школе, ее выпускниках, учителях 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Picture 2" descr="E:\музей\школа\школа лет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7286676" cy="4714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429124" y="328612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285984" y="1928802"/>
            <a:ext cx="4071966" cy="164307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Georgia" pitchFamily="18" charset="0"/>
              </a:rPr>
              <a:t>Двинская средняя школа №28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28604"/>
            <a:ext cx="292895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Начальная школа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д. Гимгина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428604"/>
            <a:ext cx="2786082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Начальная школа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д. </a:t>
            </a:r>
            <a:r>
              <a:rPr lang="ru-RU" dirty="0" err="1" smtClean="0">
                <a:solidFill>
                  <a:schemeClr val="tx1"/>
                </a:solidFill>
              </a:rPr>
              <a:t>Галашова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786322"/>
            <a:ext cx="2500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Начальная школа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д. </a:t>
            </a:r>
            <a:r>
              <a:rPr lang="ru-RU" dirty="0" err="1" smtClean="0">
                <a:solidFill>
                  <a:schemeClr val="tx1"/>
                </a:solidFill>
              </a:rPr>
              <a:t>Двинка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4071942"/>
            <a:ext cx="235745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школа- семилетка с. Фоминка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4786322"/>
            <a:ext cx="250033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Начальная школа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д. Трошкова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2214546" y="1428736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5715008" y="1357298"/>
            <a:ext cx="928694" cy="7858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0"/>
          </p:cNvCxnSpPr>
          <p:nvPr/>
        </p:nvCxnSpPr>
        <p:spPr>
          <a:xfrm rot="5400000" flipH="1" flipV="1">
            <a:off x="1446588" y="3732611"/>
            <a:ext cx="1214446" cy="8929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6072198" y="3786190"/>
            <a:ext cx="121444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0"/>
          </p:cNvCxnSpPr>
          <p:nvPr/>
        </p:nvCxnSpPr>
        <p:spPr>
          <a:xfrm rot="16200000" flipV="1">
            <a:off x="4054076" y="3804051"/>
            <a:ext cx="500066" cy="357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143240" y="5572140"/>
            <a:ext cx="2428892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Фоминская</a:t>
            </a:r>
            <a:r>
              <a:rPr lang="ru-RU" dirty="0" smtClean="0">
                <a:solidFill>
                  <a:schemeClr val="tx1"/>
                </a:solidFill>
              </a:rPr>
              <a:t> церковно-приходская школа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4" name="Прямая со стрелкой 23"/>
          <p:cNvCxnSpPr>
            <a:stCxn id="21" idx="0"/>
          </p:cNvCxnSpPr>
          <p:nvPr/>
        </p:nvCxnSpPr>
        <p:spPr>
          <a:xfrm rot="5400000" flipH="1" flipV="1">
            <a:off x="4143372" y="535782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Стенд школьного музея, рассказывающий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истории Двинской школы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алина\Desktop\20230414_12263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600200"/>
            <a:ext cx="4375567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Коллектив педагогов Двинской средней школы 2022 год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22" name="Рисунок 1" descr="C:\Users\Галина\Downloads\IMG-c6d869501765583536674492ddfb4fb4-V.jpg"/>
          <p:cNvPicPr>
            <a:picLocks noChangeAspect="1" noChangeArrowheads="1"/>
          </p:cNvPicPr>
          <p:nvPr/>
        </p:nvPicPr>
        <p:blipFill>
          <a:blip r:embed="rId2"/>
          <a:srcRect t="11729"/>
          <a:stretch>
            <a:fillRect/>
          </a:stretch>
        </p:blipFill>
        <p:spPr bwMode="auto">
          <a:xfrm>
            <a:off x="1095375" y="1838875"/>
            <a:ext cx="6834211" cy="452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Благодарю за внимание!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Грахов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Рисунок 25" descr="E:\Новая папка (2)\Скан_20201119 (5).jpg"/>
          <p:cNvPicPr>
            <a:picLocks noChangeAspect="1" noChangeArrowheads="1"/>
          </p:cNvPicPr>
          <p:nvPr/>
        </p:nvPicPr>
        <p:blipFill>
          <a:blip r:embed="rId2"/>
          <a:srcRect l="816" t="2551" r="70026" b="40816"/>
          <a:stretch>
            <a:fillRect/>
          </a:stretch>
        </p:blipFill>
        <p:spPr bwMode="auto">
          <a:xfrm>
            <a:off x="785786" y="1643050"/>
            <a:ext cx="3571900" cy="47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467600" cy="774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Строители на крыльце строящейся школы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сканы школ\Скан_20230201 (7) — копия.jpg"/>
          <p:cNvPicPr>
            <a:picLocks noGrp="1"/>
          </p:cNvPicPr>
          <p:nvPr>
            <p:ph sz="quarter" idx="1"/>
          </p:nvPr>
        </p:nvPicPr>
        <p:blipFill>
          <a:blip r:embed="rId2"/>
          <a:srcRect l="44553" t="37666" r="4163" b="34283"/>
          <a:stretch>
            <a:fillRect/>
          </a:stretch>
        </p:blipFill>
        <p:spPr bwMode="auto">
          <a:xfrm>
            <a:off x="1571604" y="1785926"/>
            <a:ext cx="507209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Накануне переезда в новое здание школы ноябрь 1959 года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сканы школ\Скан_20230201 (15) — копия.jpg"/>
          <p:cNvPicPr>
            <a:picLocks noGrp="1"/>
          </p:cNvPicPr>
          <p:nvPr>
            <p:ph sz="quarter" idx="1"/>
          </p:nvPr>
        </p:nvPicPr>
        <p:blipFill>
          <a:blip r:embed="rId2"/>
          <a:srcRect l="30722" t="52209" r="7834" b="12007"/>
          <a:stretch>
            <a:fillRect/>
          </a:stretch>
        </p:blipFill>
        <p:spPr bwMode="auto">
          <a:xfrm rot="190197">
            <a:off x="1801290" y="2122840"/>
            <a:ext cx="4779419" cy="382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Волонаева</a:t>
            </a:r>
            <a:r>
              <a:rPr lang="ru-RU" dirty="0" smtClean="0"/>
              <a:t> Е.И с учениками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Новая папка (2)\Скан_20201119 (11).jpg"/>
          <p:cNvPicPr>
            <a:picLocks noGrp="1"/>
          </p:cNvPicPr>
          <p:nvPr>
            <p:ph sz="quarter" idx="1"/>
          </p:nvPr>
        </p:nvPicPr>
        <p:blipFill>
          <a:blip r:embed="rId2"/>
          <a:srcRect l="15614" t="50000" r="15614" b="16666"/>
          <a:stretch>
            <a:fillRect/>
          </a:stretch>
        </p:blipFill>
        <p:spPr bwMode="auto">
          <a:xfrm>
            <a:off x="1714480" y="2285992"/>
            <a:ext cx="5143536" cy="335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репетиции драмкружка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сканы школ\Скан_20230201 (9) — копия.jpg"/>
          <p:cNvPicPr>
            <a:picLocks noGrp="1"/>
          </p:cNvPicPr>
          <p:nvPr>
            <p:ph sz="quarter" idx="1"/>
          </p:nvPr>
        </p:nvPicPr>
        <p:blipFill>
          <a:blip r:embed="rId2"/>
          <a:srcRect l="24113" t="55119" r="13831" b="8905"/>
          <a:stretch>
            <a:fillRect/>
          </a:stretch>
        </p:blipFill>
        <p:spPr bwMode="auto">
          <a:xfrm>
            <a:off x="1714480" y="2214554"/>
            <a:ext cx="5143536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Педколлектив</a:t>
            </a:r>
            <a:r>
              <a:rPr lang="ru-RU" dirty="0" smtClean="0"/>
              <a:t> школы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E:\сканы школ\Скан_20230201 (8) — копия.jpg"/>
          <p:cNvPicPr>
            <a:picLocks noGrp="1"/>
          </p:cNvPicPr>
          <p:nvPr>
            <p:ph sz="quarter" idx="1"/>
          </p:nvPr>
        </p:nvPicPr>
        <p:blipFill>
          <a:blip r:embed="rId2"/>
          <a:srcRect l="44431" t="37845" r="1102" b="38290"/>
          <a:stretch>
            <a:fillRect/>
          </a:stretch>
        </p:blipFill>
        <p:spPr bwMode="auto">
          <a:xfrm>
            <a:off x="1071539" y="2071678"/>
            <a:ext cx="65008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Производственная бригада</a:t>
            </a:r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61210"/>
            <a:ext cx="7467600" cy="3951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1537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2023 год-Год педагога </a:t>
            </a:r>
            <a:b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Georgia" pitchFamily="18" charset="0"/>
              </a:rPr>
              <a:t>и наставника</a:t>
            </a:r>
            <a:r>
              <a:rPr lang="ru-RU" sz="3200" dirty="0" smtClean="0">
                <a:latin typeface="Georgia" pitchFamily="18" charset="0"/>
              </a:rPr>
              <a:t/>
            </a:r>
            <a:br>
              <a:rPr lang="ru-RU" sz="3200" dirty="0" smtClean="0">
                <a:latin typeface="Georgi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цель</a:t>
            </a:r>
            <a:r>
              <a:rPr lang="ru-RU" dirty="0" smtClean="0"/>
              <a:t>: </a:t>
            </a:r>
            <a:r>
              <a:rPr lang="ru-RU" b="1" i="1" dirty="0" smtClean="0"/>
              <a:t>сбор материала об истории образования на Двинской территории.</a:t>
            </a:r>
            <a:endParaRPr lang="ru-RU" dirty="0" smtClean="0"/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проанализировать имеющуюся информацию об образовании </a:t>
            </a:r>
            <a:r>
              <a:rPr lang="ru-RU" dirty="0" err="1" smtClean="0"/>
              <a:t>Фоминской</a:t>
            </a:r>
            <a:r>
              <a:rPr lang="ru-RU" dirty="0" smtClean="0"/>
              <a:t>, </a:t>
            </a:r>
            <a:r>
              <a:rPr lang="ru-RU" dirty="0" err="1" smtClean="0"/>
              <a:t>Гимгинской</a:t>
            </a:r>
            <a:r>
              <a:rPr lang="ru-RU" dirty="0" smtClean="0"/>
              <a:t>, </a:t>
            </a:r>
            <a:r>
              <a:rPr lang="ru-RU" dirty="0" err="1" smtClean="0"/>
              <a:t>Галашовской</a:t>
            </a:r>
            <a:r>
              <a:rPr lang="ru-RU" dirty="0" smtClean="0"/>
              <a:t>, Двинской школ, вошедших в состав Двинской средней школы;</a:t>
            </a:r>
          </a:p>
          <a:p>
            <a:pPr lvl="0"/>
            <a:r>
              <a:rPr lang="ru-RU" dirty="0" smtClean="0"/>
              <a:t>дополнить имеющиеся работы воспоминаниями, документами, фотографиями;</a:t>
            </a:r>
          </a:p>
          <a:p>
            <a:r>
              <a:rPr lang="ru-RU" dirty="0" smtClean="0"/>
              <a:t>поделиться собранной информацией с педагогическим и ученическим сообществом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928802"/>
            <a:ext cx="2152075" cy="2658086"/>
          </a:xfrm>
          <a:prstGeom prst="rect">
            <a:avLst/>
          </a:prstGeom>
          <a:noFill/>
        </p:spPr>
      </p:pic>
      <p:pic>
        <p:nvPicPr>
          <p:cNvPr id="5" name="Рисунок 4" descr="C:\Users\Admin\Documents\Третьякова Н.В.материал\Скан_20230313 (5).pn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071546"/>
            <a:ext cx="3905885" cy="2467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dmin\Documents\Третьякова Н.В.материал\Скан_20230313 (6).pn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28992" y="3643314"/>
            <a:ext cx="3905885" cy="2835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Документы\Краеведение\Потанина Н. П\17.jpg"/>
          <p:cNvPicPr>
            <a:picLocks noGrp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20218"/>
          <a:stretch/>
        </p:blipFill>
        <p:spPr bwMode="auto">
          <a:xfrm>
            <a:off x="714348" y="2000240"/>
            <a:ext cx="3786214" cy="3005201"/>
          </a:xfrm>
          <a:prstGeom prst="rect">
            <a:avLst/>
          </a:prstGeom>
          <a:noFill/>
          <a:extLst/>
        </p:spPr>
      </p:pic>
      <p:pic>
        <p:nvPicPr>
          <p:cNvPr id="5" name="Picture 2" descr="D:\Документы\Краеведение\Потанина Н. П\1 сентября 1998 г на пенсию.jpg"/>
          <p:cNvPicPr/>
          <p:nvPr/>
        </p:nvPicPr>
        <p:blipFill rotWithShape="1"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678" t="25926" r="-1649" b="21304"/>
          <a:stretch/>
        </p:blipFill>
        <p:spPr bwMode="auto">
          <a:xfrm>
            <a:off x="4786314" y="1428736"/>
            <a:ext cx="3586164" cy="29289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5794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Здание школы в с. Фоминка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фото начала </a:t>
            </a:r>
            <a:r>
              <a:rPr lang="en-US" sz="2000" i="1" dirty="0" smtClean="0">
                <a:solidFill>
                  <a:schemeClr val="tx1"/>
                </a:solidFill>
              </a:rPr>
              <a:t>XX </a:t>
            </a:r>
            <a:r>
              <a:rPr lang="ru-RU" sz="2000" i="1" dirty="0" smtClean="0">
                <a:solidFill>
                  <a:schemeClr val="tx1"/>
                </a:solidFill>
              </a:rPr>
              <a:t>века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2050" name="Рисунок 2" descr="C:\Users\Галина\Desktop\В начале жизни школу помню я\апиваипваи.tif"/>
          <p:cNvPicPr>
            <a:picLocks noChangeAspect="1" noChangeArrowheads="1"/>
          </p:cNvPicPr>
          <p:nvPr/>
        </p:nvPicPr>
        <p:blipFill>
          <a:blip r:embed="rId2"/>
          <a:srcRect l="23370" t="38298" r="23404" b="16737"/>
          <a:stretch>
            <a:fillRect/>
          </a:stretch>
        </p:blipFill>
        <p:spPr bwMode="auto">
          <a:xfrm>
            <a:off x="357158" y="1571612"/>
            <a:ext cx="5715040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1" descr="C:\Users\C5DE~1\AppData\Local\Temp\Rar$DIa4152.35731\20230207_122852.jpg"/>
          <p:cNvPicPr>
            <a:picLocks noChangeAspect="1" noChangeArrowheads="1"/>
          </p:cNvPicPr>
          <p:nvPr/>
        </p:nvPicPr>
        <p:blipFill>
          <a:blip r:embed="rId3"/>
          <a:srcRect l="4015" t="3938" r="12772" b="6216"/>
          <a:stretch>
            <a:fillRect/>
          </a:stretch>
        </p:blipFill>
        <p:spPr bwMode="auto">
          <a:xfrm>
            <a:off x="6643702" y="1285860"/>
            <a:ext cx="1969970" cy="283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388" y="4500570"/>
            <a:ext cx="2286016" cy="16430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Самодельная книга из личной библиотеки дьякона Виноградова</a:t>
            </a:r>
            <a:endParaRPr lang="ru-RU" b="1" i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8683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Самойлова Ефросинья Васильевна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Рисунок 2" descr="C:\Users\Галина\Desktop\В начале жизни школу помню я\оагль.tif"/>
          <p:cNvPicPr>
            <a:picLocks noChangeAspect="1" noChangeArrowheads="1"/>
          </p:cNvPicPr>
          <p:nvPr/>
        </p:nvPicPr>
        <p:blipFill>
          <a:blip r:embed="rId2"/>
          <a:srcRect l="31155" t="17429" r="35710" b="15698"/>
          <a:stretch>
            <a:fillRect/>
          </a:stretch>
        </p:blipFill>
        <p:spPr bwMode="auto">
          <a:xfrm>
            <a:off x="500034" y="1500174"/>
            <a:ext cx="2819496" cy="406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5643578"/>
            <a:ext cx="35719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Свидетельство, выданное Самойловой Фросе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21 августа1913 года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E:\Новая папка (2)\Скан_20201119 (4).jpg"/>
          <p:cNvPicPr>
            <a:picLocks noChangeAspect="1" noChangeArrowheads="1"/>
          </p:cNvPicPr>
          <p:nvPr/>
        </p:nvPicPr>
        <p:blipFill>
          <a:blip r:embed="rId3"/>
          <a:srcRect t="3683" b="1776"/>
          <a:stretch>
            <a:fillRect/>
          </a:stretch>
        </p:blipFill>
        <p:spPr bwMode="auto">
          <a:xfrm>
            <a:off x="3500430" y="1785926"/>
            <a:ext cx="532992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284358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57158" y="4429132"/>
            <a:ext cx="32861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Внук Самойловой Е.В. Мальцев Петр Федорович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иконой, семейной реликвией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Рисунок 5" descr="E:\сканы школ\Скан_20230201 (14) — копия.jpg"/>
          <p:cNvPicPr>
            <a:picLocks noChangeAspect="1" noChangeArrowheads="1"/>
          </p:cNvPicPr>
          <p:nvPr/>
        </p:nvPicPr>
        <p:blipFill>
          <a:blip r:embed="rId3"/>
          <a:srcRect l="25214" t="4987" r="1224" b="56654"/>
          <a:stretch>
            <a:fillRect/>
          </a:stretch>
        </p:blipFill>
        <p:spPr bwMode="auto">
          <a:xfrm>
            <a:off x="3857620" y="500042"/>
            <a:ext cx="48577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286248" y="4786322"/>
            <a:ext cx="41434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Королева Е.Г.- внучка священника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Щетинского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учитель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Фоминской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школы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ступени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868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Рогатнева</a:t>
            </a:r>
            <a:r>
              <a:rPr lang="ru-RU" b="1" dirty="0" smtClean="0">
                <a:solidFill>
                  <a:schemeClr val="tx1"/>
                </a:solidFill>
              </a:rPr>
              <a:t> Вера Степановна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ru-RU" sz="2700" dirty="0" smtClean="0">
                <a:solidFill>
                  <a:schemeClr val="tx1"/>
                </a:solidFill>
              </a:rPr>
              <a:t>директор </a:t>
            </a:r>
            <a:r>
              <a:rPr lang="ru-RU" sz="2700" dirty="0" err="1" smtClean="0">
                <a:solidFill>
                  <a:schemeClr val="tx1"/>
                </a:solidFill>
              </a:rPr>
              <a:t>Фоминской</a:t>
            </a:r>
            <a:r>
              <a:rPr lang="ru-RU" sz="2700" dirty="0" smtClean="0">
                <a:solidFill>
                  <a:schemeClr val="tx1"/>
                </a:solidFill>
              </a:rPr>
              <a:t>, а затем </a:t>
            </a:r>
            <a:r>
              <a:rPr lang="ru-RU" sz="2700" dirty="0" err="1" smtClean="0">
                <a:solidFill>
                  <a:schemeClr val="tx1"/>
                </a:solidFill>
              </a:rPr>
              <a:t>Трошковской</a:t>
            </a:r>
            <a:r>
              <a:rPr lang="ru-RU" sz="2700" dirty="0" smtClean="0">
                <a:solidFill>
                  <a:schemeClr val="tx1"/>
                </a:solidFill>
              </a:rPr>
              <a:t> школ 1941-1945 гг.</a:t>
            </a: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5" name="Picture 3" descr="E:\Новая папка (2)\Скан_20201124 (3)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 l="49081" t="22629" r="27959" b="56165"/>
          <a:stretch>
            <a:fillRect/>
          </a:stretch>
        </p:blipFill>
        <p:spPr bwMode="auto">
          <a:xfrm>
            <a:off x="4929190" y="1604445"/>
            <a:ext cx="3854812" cy="489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1857364"/>
            <a:ext cx="42148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/>
            <a:r>
              <a:rPr lang="ru-RU" sz="2400" dirty="0" smtClean="0">
                <a:latin typeface="Georgia" pitchFamily="18" charset="0"/>
              </a:rPr>
              <a:t>«Вера Степановна </a:t>
            </a:r>
            <a:r>
              <a:rPr lang="ru-RU" sz="2400" dirty="0" err="1" smtClean="0">
                <a:latin typeface="Georgia" pitchFamily="18" charset="0"/>
              </a:rPr>
              <a:t>Рогатнева</a:t>
            </a:r>
            <a:r>
              <a:rPr lang="ru-RU" sz="2400" dirty="0" smtClean="0">
                <a:latin typeface="Georgia" pitchFamily="18" charset="0"/>
              </a:rPr>
              <a:t> была нашим любимым учителем. Мы любили слушать ее рассказы. Предметы, которые она преподавала, историю и Конституцию СССР, знали очень хорошо»- </a:t>
            </a:r>
            <a:r>
              <a:rPr lang="ru-RU" sz="2400" i="1" dirty="0" smtClean="0">
                <a:latin typeface="Georgia" pitchFamily="18" charset="0"/>
              </a:rPr>
              <a:t>из воспоминаний Брагиной И.В</a:t>
            </a:r>
            <a:r>
              <a:rPr lang="ru-RU" sz="2400" dirty="0" smtClean="0">
                <a:latin typeface="Georgia" pitchFamily="18" charset="0"/>
              </a:rPr>
              <a:t>.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Зобнина</a:t>
            </a:r>
            <a:r>
              <a:rPr lang="ru-RU" sz="2400" b="1" dirty="0" smtClean="0">
                <a:solidFill>
                  <a:schemeClr val="tx1"/>
                </a:solidFill>
              </a:rPr>
              <a:t> Елена Петровна </a:t>
            </a:r>
            <a:r>
              <a:rPr lang="ru-RU" sz="2400" dirty="0" smtClean="0">
                <a:solidFill>
                  <a:schemeClr val="tx1"/>
                </a:solidFill>
              </a:rPr>
              <a:t>с детьми д. Гимгина возле школы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ru-RU" sz="2000" i="1" dirty="0" smtClean="0">
                <a:solidFill>
                  <a:schemeClr val="tx1"/>
                </a:solidFill>
              </a:rPr>
              <a:t>снимок середины 1950-х гг. </a:t>
            </a:r>
            <a:r>
              <a:rPr lang="en-US" sz="2000" i="1" dirty="0" smtClean="0">
                <a:solidFill>
                  <a:schemeClr val="tx1"/>
                </a:solidFill>
              </a:rPr>
              <a:t>XX </a:t>
            </a:r>
            <a:r>
              <a:rPr lang="ru-RU" sz="2000" i="1" dirty="0" smtClean="0">
                <a:solidFill>
                  <a:schemeClr val="tx1"/>
                </a:solidFill>
              </a:rPr>
              <a:t>века)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4097" name="Рисунок 9" descr="C:\Users\Галина\Downloads\IMG_20221212_160756.jpg"/>
          <p:cNvPicPr>
            <a:picLocks noChangeAspect="1" noChangeArrowheads="1"/>
          </p:cNvPicPr>
          <p:nvPr/>
        </p:nvPicPr>
        <p:blipFill>
          <a:blip r:embed="rId2"/>
          <a:srcRect l="3899" r="6297" b="11200"/>
          <a:stretch>
            <a:fillRect/>
          </a:stretch>
        </p:blipFill>
        <p:spPr bwMode="auto">
          <a:xfrm>
            <a:off x="642910" y="1643050"/>
            <a:ext cx="72152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Гимгина Клавдия </a:t>
            </a:r>
            <a:r>
              <a:rPr lang="ru-RU" sz="2700" b="1" dirty="0" err="1" smtClean="0">
                <a:solidFill>
                  <a:schemeClr val="tx1"/>
                </a:solidFill>
              </a:rPr>
              <a:t>Артемьевна</a:t>
            </a:r>
            <a:r>
              <a:rPr lang="ru-RU" sz="2700" b="1" dirty="0" smtClean="0">
                <a:solidFill>
                  <a:schemeClr val="tx1"/>
                </a:solidFill>
              </a:rPr>
              <a:t> </a:t>
            </a:r>
            <a:r>
              <a:rPr lang="ru-RU" sz="2700" dirty="0" smtClean="0">
                <a:solidFill>
                  <a:schemeClr val="tx1"/>
                </a:solidFill>
              </a:rPr>
              <a:t>с учениками  </a:t>
            </a:r>
            <a:r>
              <a:rPr lang="ru-RU" sz="2700" dirty="0" err="1" smtClean="0">
                <a:solidFill>
                  <a:schemeClr val="tx1"/>
                </a:solidFill>
              </a:rPr>
              <a:t>Галашовской</a:t>
            </a:r>
            <a:r>
              <a:rPr lang="ru-RU" sz="2700" dirty="0" smtClean="0">
                <a:solidFill>
                  <a:schemeClr val="tx1"/>
                </a:solidFill>
              </a:rPr>
              <a:t> школы </a:t>
            </a:r>
            <a:r>
              <a:rPr lang="ru-RU" sz="2000" dirty="0" smtClean="0">
                <a:solidFill>
                  <a:schemeClr val="tx1"/>
                </a:solidFill>
              </a:rPr>
              <a:t>(снимок конца 60-х </a:t>
            </a:r>
            <a:r>
              <a:rPr lang="ru-RU" sz="2000" dirty="0" err="1" smtClean="0">
                <a:solidFill>
                  <a:schemeClr val="tx1"/>
                </a:solidFill>
              </a:rPr>
              <a:t>гг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XX</a:t>
            </a:r>
            <a:r>
              <a:rPr lang="ru-RU" sz="2000" dirty="0" smtClean="0">
                <a:solidFill>
                  <a:schemeClr val="tx1"/>
                </a:solidFill>
              </a:rPr>
              <a:t>века)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500858" cy="46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</TotalTime>
  <Words>384</Words>
  <PresentationFormat>Экран (4:3)</PresentationFormat>
  <Paragraphs>59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Муниципальное бюджетное общеобразовательное учреждение Двинская средняя общеобразовательная школа №28 Тугулымского городского округа</vt:lpstr>
      <vt:lpstr>Слайд 2</vt:lpstr>
      <vt:lpstr>  2023 год-Год педагога  и наставника </vt:lpstr>
      <vt:lpstr>Здание школы в с. Фоминка фото начала XX века</vt:lpstr>
      <vt:lpstr>Самойлова Ефросинья Васильевна</vt:lpstr>
      <vt:lpstr>Слайд 6</vt:lpstr>
      <vt:lpstr>Рогатнева Вера Степановна – директор Фоминской, а затем Трошковской школ 1941-1945 гг.</vt:lpstr>
      <vt:lpstr>Зобнина Елена Петровна с детьми д. Гимгина возле школы  (снимок середины 1950-х гг. XX века)</vt:lpstr>
      <vt:lpstr>Гимгина Клавдия Артемьевна с учениками  Галашовской школы (снимок конца 60-х гг XXвека)</vt:lpstr>
      <vt:lpstr>Лошкова А.А.(слева) и Тычинкина Г.А.(справа)  с учащимися школы д. Двинка  I ступени 1963 год </vt:lpstr>
      <vt:lpstr>Баркова  Е.А. и Кондакова Е.Н.  с учащимися  начальной школы д. Трошкова. 1941-43? год </vt:lpstr>
      <vt:lpstr>Одно из зданий, в котором размещалась  школа – семилетка в Трошково </vt:lpstr>
      <vt:lpstr>Коллектив учителей школы.  В центре сидит - директор Аничкин А.Д. </vt:lpstr>
      <vt:lpstr>Двинская средняя школа открыта  в 1959 году</vt:lpstr>
      <vt:lpstr>Коллектив педагогов Двинской средней школы 1962-1963 учебный год </vt:lpstr>
      <vt:lpstr>Руководители школьного турклуба «Азимут»</vt:lpstr>
      <vt:lpstr>Руководители производственных бригад школы</vt:lpstr>
      <vt:lpstr>В  1985 году в школе открыт историко-краеведческий музей</vt:lpstr>
      <vt:lpstr>В ноябре 1986 года мы переехали в здание новой каменной школы. Мы перевезли сюда все самое лучшее: наши традиции, наши успехи, наши награды и самое главное- нашу память о школе, ее выпускниках, учителях . </vt:lpstr>
      <vt:lpstr>Стенд школьного музея, рассказывающий  о истории Двинской школы</vt:lpstr>
      <vt:lpstr>Коллектив педагогов Двинской средней школы 2022 год</vt:lpstr>
      <vt:lpstr>Слайд 22</vt:lpstr>
      <vt:lpstr>Грахов</vt:lpstr>
      <vt:lpstr>Строители на крыльце строящейся школы </vt:lpstr>
      <vt:lpstr>Накануне переезда в новое здание школы ноябрь 1959 года  </vt:lpstr>
      <vt:lpstr>Волонаева Е.И с учениками </vt:lpstr>
      <vt:lpstr>на репетиции драмкружка </vt:lpstr>
      <vt:lpstr>Педколлектив школы </vt:lpstr>
      <vt:lpstr>Производственная бригада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Двинская средняя общеобразовательная школа №28 Тугулымского городского округа</dc:title>
  <dc:creator>Галина</dc:creator>
  <cp:lastModifiedBy>Галина</cp:lastModifiedBy>
  <cp:revision>19</cp:revision>
  <dcterms:created xsi:type="dcterms:W3CDTF">2023-04-02T15:41:45Z</dcterms:created>
  <dcterms:modified xsi:type="dcterms:W3CDTF">2024-04-12T13:38:20Z</dcterms:modified>
</cp:coreProperties>
</file>